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4" r:id="rId4"/>
    <p:sldId id="275" r:id="rId5"/>
    <p:sldId id="263" r:id="rId6"/>
    <p:sldId id="283" r:id="rId7"/>
    <p:sldId id="262" r:id="rId8"/>
    <p:sldId id="266" r:id="rId9"/>
    <p:sldId id="284" r:id="rId10"/>
    <p:sldId id="269" r:id="rId11"/>
    <p:sldId id="279" r:id="rId12"/>
    <p:sldId id="278" r:id="rId13"/>
    <p:sldId id="280" r:id="rId14"/>
    <p:sldId id="282" r:id="rId15"/>
    <p:sldId id="267" r:id="rId16"/>
    <p:sldId id="28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41EF-83E6-423E-BE4A-D49D1E69BA53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16A61-E2F9-44DF-80BF-19551D65FF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4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6A61-E2F9-44DF-80BF-19551D65FF6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92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6A61-E2F9-44DF-80BF-19551D65FF6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97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6A61-E2F9-44DF-80BF-19551D65FF6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17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6A61-E2F9-44DF-80BF-19551D65FF6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6A61-E2F9-44DF-80BF-19551D65FF6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4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3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99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4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78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1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5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2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4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7C69-7E7C-4FC1-B853-9B3F7ABB42F2}" type="datetimeFigureOut">
              <a:rPr lang="es-ES" smtClean="0"/>
              <a:pPr/>
              <a:t>17/07/2019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503A-3355-48C2-9B10-CB7432101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8052" y="3093763"/>
            <a:ext cx="9144000" cy="35058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ca-ES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ca-ES" sz="4400" dirty="0">
                <a:latin typeface="Segoe UI" panose="020B0502040204020203" pitchFamily="34" charset="0"/>
                <a:cs typeface="Segoe UI" panose="020B0502040204020203" pitchFamily="34" charset="0"/>
              </a:rPr>
              <a:t>Enrique Bustamante </a:t>
            </a:r>
            <a:r>
              <a:rPr lang="ca-ES" sz="3600" dirty="0">
                <a:latin typeface="Segoe UI" panose="020B0502040204020203" pitchFamily="34" charset="0"/>
                <a:cs typeface="Segoe UI" panose="020B0502040204020203" pitchFamily="34" charset="0"/>
              </a:rPr>
              <a:t>(COORD.)</a:t>
            </a:r>
          </a:p>
          <a:p>
            <a:pPr>
              <a:lnSpc>
                <a:spcPct val="100000"/>
              </a:lnSpc>
            </a:pPr>
            <a:endParaRPr lang="ca-E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r>
              <a:rPr lang="ca-ES" sz="2947" b="1" dirty="0">
                <a:latin typeface="Segoe UI" panose="020B0502040204020203" pitchFamily="34" charset="0"/>
                <a:cs typeface="Segoe UI" panose="020B0502040204020203" pitchFamily="34" charset="0"/>
              </a:rPr>
              <a:t>FUNDACIÓN ALTERNATIVAS</a:t>
            </a:r>
          </a:p>
          <a:p>
            <a:pPr>
              <a:lnSpc>
                <a:spcPct val="100000"/>
              </a:lnSpc>
            </a:pPr>
            <a:r>
              <a:rPr lang="ca-ES" sz="2947" b="1" dirty="0">
                <a:latin typeface="Segoe UI" panose="020B0502040204020203" pitchFamily="34" charset="0"/>
                <a:cs typeface="Segoe UI" panose="020B0502040204020203" pitchFamily="34" charset="0"/>
              </a:rPr>
              <a:t>OBSERVATORIO DE CULTURA Y COMUNICACIÓN</a:t>
            </a:r>
          </a:p>
          <a:p>
            <a:pPr>
              <a:lnSpc>
                <a:spcPct val="100000"/>
              </a:lnSpc>
            </a:pPr>
            <a:r>
              <a:rPr lang="ca-ES" sz="2947" b="1" dirty="0">
                <a:latin typeface="Segoe UI" panose="020B0502040204020203" pitchFamily="34" charset="0"/>
                <a:cs typeface="Segoe UI" panose="020B0502040204020203" pitchFamily="34" charset="0"/>
              </a:rPr>
              <a:t>ACICOM- CENTRE DEL CARME-</a:t>
            </a:r>
          </a:p>
          <a:p>
            <a:pPr>
              <a:lnSpc>
                <a:spcPct val="100000"/>
              </a:lnSpc>
            </a:pPr>
            <a:r>
              <a:rPr lang="ca-ES" sz="2947" b="1" dirty="0">
                <a:latin typeface="Segoe UI" panose="020B0502040204020203" pitchFamily="34" charset="0"/>
                <a:cs typeface="Segoe UI" panose="020B0502040204020203" pitchFamily="34" charset="0"/>
              </a:rPr>
              <a:t>VALENCIA,. 17 DE JULIO DE 2019</a:t>
            </a:r>
            <a:endParaRPr lang="es-ES" sz="2947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3883" t="30517" r="17697" b="48596"/>
          <a:stretch/>
        </p:blipFill>
        <p:spPr>
          <a:xfrm>
            <a:off x="2396638" y="840624"/>
            <a:ext cx="5815378" cy="2475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2303" t="51403" r="15428" b="3135"/>
          <a:stretch/>
        </p:blipFill>
        <p:spPr>
          <a:xfrm>
            <a:off x="10142627" y="1850783"/>
            <a:ext cx="2025315" cy="16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5522" y="186220"/>
            <a:ext cx="10515600" cy="1325563"/>
          </a:xfrm>
        </p:spPr>
        <p:txBody>
          <a:bodyPr/>
          <a:lstStyle/>
          <a:p>
            <a:r>
              <a:rPr lang="es-ES_tradnl" b="1" dirty="0">
                <a:solidFill>
                  <a:srgbClr val="C00000"/>
                </a:solidFill>
              </a:rPr>
              <a:t>[ICE 2019]: </a:t>
            </a:r>
            <a:r>
              <a:rPr lang="es-ES_tradnl" dirty="0">
                <a:solidFill>
                  <a:srgbClr val="C00000"/>
                </a:solidFill>
              </a:rPr>
              <a:t>Balance Cultural en España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1158" y="1685925"/>
            <a:ext cx="5484220" cy="49194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800" dirty="0"/>
              <a:t>Museos: Interactividad, </a:t>
            </a:r>
            <a:r>
              <a:rPr lang="es-ES_tradnl" sz="3800" dirty="0" err="1"/>
              <a:t>Interafectividad</a:t>
            </a:r>
            <a:r>
              <a:rPr lang="es-ES_tradnl" sz="3800" dirty="0"/>
              <a:t>  </a:t>
            </a:r>
            <a:br>
              <a:rPr lang="es-ES_tradnl" sz="3800" dirty="0"/>
            </a:br>
            <a:r>
              <a:rPr lang="es-ES_tradnl" sz="3800" dirty="0">
                <a:solidFill>
                  <a:srgbClr val="C00000"/>
                </a:solidFill>
                <a:latin typeface="Arial Narrow" panose="020B0606020202030204" pitchFamily="34" charset="0"/>
              </a:rPr>
              <a:t>[ ISIDRO MORENO ]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800" dirty="0"/>
              <a:t>Libro: Políticas industriales, culturales, de S.P. </a:t>
            </a:r>
            <a:br>
              <a:rPr lang="es-ES_tradnl" sz="3800" dirty="0"/>
            </a:br>
            <a:r>
              <a:rPr lang="es-ES_tradnl" sz="3800" dirty="0">
                <a:solidFill>
                  <a:srgbClr val="C00000"/>
                </a:solidFill>
                <a:latin typeface="Arial Narrow" panose="020B0606020202030204" pitchFamily="34" charset="0"/>
              </a:rPr>
              <a:t>[ M.ORTUÑO, AINTZANE LARRABEITI, XAVIER FINA ]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800" dirty="0"/>
              <a:t>Estatuto del artista: Profundización participativa, aplicación general </a:t>
            </a:r>
            <a:br>
              <a:rPr lang="es-ES_tradnl" sz="3800" dirty="0"/>
            </a:br>
            <a:r>
              <a:rPr lang="es-ES_tradnl" sz="3800" dirty="0">
                <a:solidFill>
                  <a:srgbClr val="C00000"/>
                </a:solidFill>
                <a:latin typeface="Arial Narrow" panose="020B0606020202030204" pitchFamily="34" charset="0"/>
              </a:rPr>
              <a:t>[ MANUEL RICO ]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800" dirty="0"/>
              <a:t>Artes Visuales: Políticas integrales: fiscales, educativas, de igualdad y accesibilidad </a:t>
            </a:r>
            <a:br>
              <a:rPr lang="es-ES_tradnl" sz="3800" dirty="0"/>
            </a:br>
            <a:r>
              <a:rPr lang="es-ES_tradnl" sz="3800" dirty="0">
                <a:solidFill>
                  <a:srgbClr val="C00000"/>
                </a:solidFill>
                <a:latin typeface="Arial Narrow" panose="020B0606020202030204" pitchFamily="34" charset="0"/>
              </a:rPr>
              <a:t>[ BLANCA DE LA TORRE ]</a:t>
            </a:r>
          </a:p>
          <a:p>
            <a:pPr marL="0" indent="0">
              <a:lnSpc>
                <a:spcPct val="120000"/>
              </a:lnSpc>
              <a:buClr>
                <a:srgbClr val="C00000"/>
              </a:buClr>
              <a:buNone/>
            </a:pPr>
            <a:endParaRPr lang="es-ES_tradnl" sz="2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61100" y="1553573"/>
            <a:ext cx="5593522" cy="43513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es-ES_tradnl" sz="3097" b="1" dirty="0">
              <a:solidFill>
                <a:srgbClr val="C00000"/>
              </a:solidFill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s-ES_tradnl" sz="4400" b="1" dirty="0">
                <a:solidFill>
                  <a:srgbClr val="C00000"/>
                </a:solidFill>
              </a:rPr>
              <a:t>ENCUESTA</a:t>
            </a:r>
            <a:r>
              <a:rPr lang="es-ES_tradnl" sz="4400" dirty="0"/>
              <a:t> </a:t>
            </a:r>
            <a:r>
              <a:rPr lang="es-ES_tradnl" sz="4400" dirty="0">
                <a:solidFill>
                  <a:srgbClr val="C00000"/>
                </a:solidFill>
              </a:rPr>
              <a:t>2011-2019 </a:t>
            </a:r>
            <a:br>
              <a:rPr lang="es-ES_tradnl" sz="4400" dirty="0">
                <a:solidFill>
                  <a:srgbClr val="C00000"/>
                </a:solidFill>
              </a:rPr>
            </a:br>
            <a:r>
              <a:rPr lang="es-ES_tradnl" sz="4400" dirty="0">
                <a:solidFill>
                  <a:srgbClr val="C00000"/>
                </a:solidFill>
              </a:rPr>
              <a:t>LOS AGENTES CULTURALES 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s-ES_tradnl" sz="4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s-ES_tradnl" sz="3800" dirty="0">
                <a:solidFill>
                  <a:srgbClr val="C00000"/>
                </a:solidFill>
                <a:latin typeface="Arial Narrow" panose="020B0606020202030204" pitchFamily="34" charset="0"/>
              </a:rPr>
              <a:t>[PATRICIA CORREDOR ]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s-ES_tradnl" sz="4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4400" dirty="0"/>
              <a:t>58 preguntas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4400" dirty="0"/>
              <a:t>Un centenar de agentes, sectores, roles, esferas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4400" dirty="0"/>
              <a:t>46 % mujeres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4400" dirty="0"/>
              <a:t>Del Aprobado al Suspenso oscilante, </a:t>
            </a:r>
            <a:br>
              <a:rPr lang="es-ES_tradnl" sz="4400" dirty="0"/>
            </a:br>
            <a:r>
              <a:rPr lang="es-ES_tradnl" sz="4400" dirty="0"/>
              <a:t>al Aprobado raso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72200" y="1581484"/>
            <a:ext cx="5435600" cy="4455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4495255" y="2524737"/>
            <a:ext cx="3168352" cy="23762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93231" y="2401792"/>
            <a:ext cx="7772400" cy="26221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ES_tradnl" sz="12800" b="1" dirty="0">
                <a:solidFill>
                  <a:srgbClr val="C00000"/>
                </a:solidFill>
                <a:latin typeface="Calibri"/>
              </a:rPr>
              <a:t>5</a:t>
            </a:r>
            <a:r>
              <a:rPr kumimoji="0" lang="es-ES_tradnl" sz="1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5617" y="198778"/>
            <a:ext cx="1125812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………………………………………</a:t>
            </a: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_trad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Resultados [1]</a:t>
            </a:r>
            <a:b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s-ES_tradnl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70860" y="5756934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APROBADO RASO, ESPERANZAS MEDIDAS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41476" y="933790"/>
            <a:ext cx="455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[ICE 2019]:  El mundo de la Cultura valora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0449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57461" y="5942028"/>
            <a:ext cx="605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i="1" dirty="0"/>
              <a:t>Gráfico :</a:t>
            </a:r>
            <a:r>
              <a:rPr lang="es-ES_tradnl" sz="1600" dirty="0"/>
              <a:t> </a:t>
            </a:r>
            <a:r>
              <a:rPr lang="es-ES_tradnl" sz="1600" i="1" dirty="0"/>
              <a:t>Evolución de la calificación del estado de la Cultura en España</a:t>
            </a:r>
            <a:endParaRPr lang="es-ES" sz="1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33873" y="199204"/>
            <a:ext cx="1125812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…………………….…………………</a:t>
            </a: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_trad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Resultados [2]</a:t>
            </a:r>
            <a:b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s-ES_tradnl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44595" y="1577430"/>
            <a:ext cx="458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MEJORA RELATIVA 2013-2019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41476" y="933790"/>
            <a:ext cx="455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rgbClr val="C00000"/>
                </a:solidFill>
              </a:rPr>
              <a:t>[ICE 2019]:  </a:t>
            </a:r>
            <a:r>
              <a:rPr lang="es-ES_tradnl" sz="2000" b="1" dirty="0">
                <a:solidFill>
                  <a:srgbClr val="C00000"/>
                </a:solidFill>
              </a:rPr>
              <a:t>El mundo de la Cultura valora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13" t="21620" r="1360" b="36465"/>
          <a:stretch/>
        </p:blipFill>
        <p:spPr>
          <a:xfrm>
            <a:off x="1133773" y="1945958"/>
            <a:ext cx="9478841" cy="2446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86" t="71644" r="2087" b="1357"/>
          <a:stretch/>
        </p:blipFill>
        <p:spPr>
          <a:xfrm>
            <a:off x="1257461" y="4190393"/>
            <a:ext cx="9473491" cy="1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3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82183" y="199204"/>
            <a:ext cx="1125812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………………………….…………………</a:t>
            </a: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_trad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Resultados [3]</a:t>
            </a:r>
            <a:b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s-ES_tradnl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91779" y="1642079"/>
            <a:ext cx="10086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latin typeface="Arial Narrow" panose="020B0606020202030204" pitchFamily="34" charset="0"/>
              </a:rPr>
              <a:t>Puntos fuertes</a:t>
            </a:r>
            <a:r>
              <a:rPr lang="es-ES_tradnl" sz="2800" b="1" dirty="0"/>
              <a:t>: </a:t>
            </a:r>
            <a:r>
              <a:rPr lang="es-ES_tradnl" sz="2800" dirty="0"/>
              <a:t>Potencialidades Digitales</a:t>
            </a:r>
          </a:p>
          <a:p>
            <a:r>
              <a:rPr lang="es-ES_tradnl" sz="2800" b="1" dirty="0">
                <a:latin typeface="Arial Narrow" panose="020B0606020202030204" pitchFamily="34" charset="0"/>
              </a:rPr>
              <a:t>Puntos negros</a:t>
            </a:r>
            <a:r>
              <a:rPr lang="es-ES_tradnl" sz="2800" b="1" dirty="0"/>
              <a:t>: </a:t>
            </a:r>
            <a:r>
              <a:rPr lang="es-ES_tradnl" sz="2800" dirty="0"/>
              <a:t>Políticas públicas, cooperación, proyección exterior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05598" y="933790"/>
            <a:ext cx="455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rgbClr val="C00000"/>
                </a:solidFill>
              </a:rPr>
              <a:t>[ICE 2019]:  </a:t>
            </a:r>
            <a:r>
              <a:rPr lang="es-ES_tradnl" sz="2000" b="1" dirty="0">
                <a:solidFill>
                  <a:srgbClr val="C00000"/>
                </a:solidFill>
              </a:rPr>
              <a:t>El mundo de la Cultura valora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93" y="2776775"/>
            <a:ext cx="8874105" cy="3860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99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723159" y="3357979"/>
            <a:ext cx="9243041" cy="23762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1"/>
            <a:r>
              <a:rPr lang="es-ES_tradnl" sz="3200" dirty="0"/>
              <a:t>Culturas Locales visibles:</a:t>
            </a:r>
            <a:r>
              <a:rPr lang="es-ES_tradnl" sz="3200" b="1" dirty="0"/>
              <a:t> </a:t>
            </a:r>
            <a:r>
              <a:rPr lang="es-ES_tradnl" sz="3200" b="1" dirty="0">
                <a:solidFill>
                  <a:srgbClr val="C00000"/>
                </a:solidFill>
              </a:rPr>
              <a:t>4,1</a:t>
            </a:r>
          </a:p>
          <a:p>
            <a:pPr lvl="1"/>
            <a:r>
              <a:rPr lang="es-ES_tradnl" sz="3200" dirty="0"/>
              <a:t>Políticas Locales satisfactorias: </a:t>
            </a:r>
            <a:r>
              <a:rPr lang="es-ES_tradnl" sz="3200" b="1" dirty="0">
                <a:solidFill>
                  <a:srgbClr val="C00000"/>
                </a:solidFill>
              </a:rPr>
              <a:t>4,2</a:t>
            </a:r>
          </a:p>
          <a:p>
            <a:pPr lvl="1"/>
            <a:r>
              <a:rPr lang="es-ES_tradnl" sz="3200" dirty="0"/>
              <a:t>Museos digitalizados: </a:t>
            </a:r>
            <a:r>
              <a:rPr lang="es-ES_tradnl" sz="3200" b="1" dirty="0">
                <a:solidFill>
                  <a:srgbClr val="C00000"/>
                </a:solidFill>
              </a:rPr>
              <a:t>5,2</a:t>
            </a:r>
          </a:p>
          <a:p>
            <a:pPr lvl="1"/>
            <a:r>
              <a:rPr lang="es-ES_tradnl" sz="3200" dirty="0"/>
              <a:t>Artistas protegidos: </a:t>
            </a:r>
            <a:r>
              <a:rPr lang="es-ES_tradnl" sz="3200" b="1" dirty="0">
                <a:solidFill>
                  <a:srgbClr val="C00000"/>
                </a:solidFill>
              </a:rPr>
              <a:t>3,5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93231" y="2401792"/>
            <a:ext cx="7772400" cy="26221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_tradnl" sz="1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5617" y="198778"/>
            <a:ext cx="1125812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………………………………………</a:t>
            </a:r>
            <a: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_trad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Resultados [4]</a:t>
            </a:r>
            <a:br>
              <a:rPr kumimoji="0" lang="es-ES_tradn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s-ES_tradnl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32045" y="2834759"/>
            <a:ext cx="47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CUESTIONES DE ACTUALIDAD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41476" y="933790"/>
            <a:ext cx="455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rgbClr val="C00000"/>
                </a:solidFill>
              </a:rPr>
              <a:t>[ICE 2018]:  </a:t>
            </a:r>
            <a:r>
              <a:rPr lang="es-ES_tradnl" sz="2000" b="1" dirty="0">
                <a:solidFill>
                  <a:srgbClr val="C00000"/>
                </a:solidFill>
              </a:rPr>
              <a:t>El mundo de la Cultura valora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2329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Reivindicaciones vigentes: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Un Pacto Social (y de Estado) por la Cultura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Un Ministerio de Cultura autónomo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Una RTVE cultural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Financiación pública recuperada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Nuevo mecenazgo complementario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Fiscalidad excepcional: IVA cultural </a:t>
            </a:r>
            <a:r>
              <a:rPr lang="es-ES_tradnl" b="1" i="1" dirty="0" err="1"/>
              <a:t>on</a:t>
            </a:r>
            <a:r>
              <a:rPr lang="es-ES_tradnl" b="1" i="1" dirty="0"/>
              <a:t> </a:t>
            </a:r>
            <a:r>
              <a:rPr lang="es-ES_tradnl" b="1" i="1" dirty="0" err="1"/>
              <a:t>line</a:t>
            </a:r>
            <a:endParaRPr lang="es-ES_tradnl" b="1" i="1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Descentralización cultural: Protagonismo local, participación social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Estatuto del Creador cumplido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Igualdad de género en la creación, en la recepción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b="1" dirty="0"/>
              <a:t>Por </a:t>
            </a:r>
            <a:r>
              <a:rPr lang="es-ES_tradnl" b="1" dirty="0" err="1"/>
              <a:t>una(s</a:t>
            </a:r>
            <a:r>
              <a:rPr lang="es-ES_tradnl" b="1" dirty="0"/>
              <a:t>) </a:t>
            </a:r>
            <a:r>
              <a:rPr lang="es-ES_tradnl" b="1" dirty="0" err="1"/>
              <a:t>Cultura(s</a:t>
            </a:r>
            <a:r>
              <a:rPr lang="es-ES_tradnl" b="1" dirty="0"/>
              <a:t>) </a:t>
            </a:r>
            <a:r>
              <a:rPr lang="es-ES_tradnl" b="1" dirty="0" err="1"/>
              <a:t>española(s</a:t>
            </a:r>
            <a:r>
              <a:rPr lang="es-ES_tradnl" b="1" dirty="0"/>
              <a:t>) diversas: lenguas, creatividades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5620" y="3093762"/>
            <a:ext cx="9365210" cy="37642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sz="6900" b="1" dirty="0"/>
          </a:p>
          <a:p>
            <a:pPr>
              <a:lnSpc>
                <a:spcPct val="100000"/>
              </a:lnSpc>
            </a:pPr>
            <a:r>
              <a:rPr lang="ca-ES" sz="13900" b="1" dirty="0"/>
              <a:t>MUCHAS GRACIAS</a:t>
            </a:r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endParaRPr lang="ca-ES" b="1" dirty="0"/>
          </a:p>
          <a:p>
            <a:pPr>
              <a:lnSpc>
                <a:spcPct val="100000"/>
              </a:lnSpc>
            </a:pPr>
            <a:r>
              <a:rPr lang="ca-ES" sz="7200" b="1" dirty="0"/>
              <a:t>FUNDACIÓN ALTERNATIVAS</a:t>
            </a:r>
          </a:p>
          <a:p>
            <a:pPr>
              <a:lnSpc>
                <a:spcPct val="100000"/>
              </a:lnSpc>
            </a:pPr>
            <a:r>
              <a:rPr lang="ca-ES" sz="7200" dirty="0"/>
              <a:t>OBSERVATORIO DE CULTURA Y COMUNICACIÓN</a:t>
            </a:r>
          </a:p>
          <a:p>
            <a:pPr>
              <a:lnSpc>
                <a:spcPct val="100000"/>
              </a:lnSpc>
            </a:pPr>
            <a:r>
              <a:rPr lang="ca-ES" sz="7200" b="1" dirty="0"/>
              <a:t>ACICOM-CENTRE DEL CARME</a:t>
            </a:r>
          </a:p>
          <a:p>
            <a:pPr>
              <a:lnSpc>
                <a:spcPct val="100000"/>
              </a:lnSpc>
            </a:pPr>
            <a:r>
              <a:rPr lang="ca-ES" sz="7200" i="1" dirty="0"/>
              <a:t>VALENCIA, 17 DE JULIO  DE 2019</a:t>
            </a:r>
            <a:endParaRPr lang="es-ES" sz="72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883" t="30517" r="17697" b="48596"/>
          <a:stretch/>
        </p:blipFill>
        <p:spPr>
          <a:xfrm>
            <a:off x="2078194" y="407414"/>
            <a:ext cx="6501416" cy="26863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2303" t="51403" r="15428" b="3135"/>
          <a:stretch/>
        </p:blipFill>
        <p:spPr>
          <a:xfrm>
            <a:off x="10166685" y="1884274"/>
            <a:ext cx="2025315" cy="16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435" t="18500" r="45638" b="10858"/>
          <a:stretch/>
        </p:blipFill>
        <p:spPr>
          <a:xfrm>
            <a:off x="3816634" y="3705730"/>
            <a:ext cx="2153373" cy="276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772" r="2539" b="1836"/>
          <a:stretch/>
        </p:blipFill>
        <p:spPr>
          <a:xfrm>
            <a:off x="2652749" y="569637"/>
            <a:ext cx="2107095" cy="280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3478" t="16796" r="44891" b="10512"/>
          <a:stretch/>
        </p:blipFill>
        <p:spPr>
          <a:xfrm>
            <a:off x="5011640" y="569637"/>
            <a:ext cx="2174342" cy="280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23370" t="17183" r="44782" b="9739"/>
          <a:stretch/>
        </p:blipFill>
        <p:spPr>
          <a:xfrm>
            <a:off x="7448638" y="569636"/>
            <a:ext cx="2177702" cy="280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715" y="3612984"/>
            <a:ext cx="2392774" cy="3031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663" t="16215" r="8696"/>
          <a:stretch/>
        </p:blipFill>
        <p:spPr>
          <a:xfrm>
            <a:off x="3756990" y="556591"/>
            <a:ext cx="4711149" cy="574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2492514" y="3002729"/>
            <a:ext cx="9394686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_tradnl" dirty="0">
              <a:sym typeface="Wingdings"/>
            </a:endParaRPr>
          </a:p>
          <a:p>
            <a:pPr marL="1169988" lvl="3" algn="l"/>
            <a:r>
              <a:rPr lang="es-ES_tradnl" sz="3200" dirty="0">
                <a:solidFill>
                  <a:srgbClr val="C00000"/>
                </a:solidFill>
                <a:sym typeface="Wingdings"/>
              </a:rPr>
              <a:t>  Cuatro décadas de Políticas Culturales locales </a:t>
            </a:r>
          </a:p>
          <a:p>
            <a:pPr marL="1169988" lvl="3" algn="l"/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  </a:t>
            </a:r>
            <a:r>
              <a:rPr lang="es-ES_tradnl" sz="3200" dirty="0">
                <a:solidFill>
                  <a:schemeClr val="bg1">
                    <a:lumMod val="50000"/>
                  </a:schemeClr>
                </a:solidFill>
              </a:rPr>
              <a:t>Balance Cultural de España, 2019</a:t>
            </a: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663" t="16215" r="8696"/>
          <a:stretch/>
        </p:blipFill>
        <p:spPr>
          <a:xfrm rot="20224072">
            <a:off x="1037894" y="2783617"/>
            <a:ext cx="2067114" cy="265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31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0327" y="12700"/>
            <a:ext cx="10351673" cy="1073426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C00000"/>
                </a:solidFill>
              </a:rPr>
              <a:t>[ICE] 2011-2019: 10 años de OBS (CC)</a:t>
            </a:r>
            <a:endParaRPr lang="es-ES_tradnl" sz="4000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602359" y="1689653"/>
            <a:ext cx="6172200" cy="48736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_tradnl" sz="3429" u="sng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636" dirty="0"/>
              <a:t>Un panorama de la Cultura Española: temáticas, sectores, perspectivas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_tradnl" sz="3636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636" dirty="0"/>
              <a:t>Escaparate de la Cultura: Crecimiento-Crisis-Recuperación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_tradnl" sz="3636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3636" dirty="0"/>
              <a:t>Una radiografía de la voluntad creativa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sz="3100" dirty="0"/>
              <a:t>Casi un centenar de autores expertos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sz="3100" dirty="0"/>
              <a:t>Seis encuestas a los agentes culturales</a:t>
            </a:r>
          </a:p>
          <a:p>
            <a:pPr>
              <a:buNone/>
            </a:pPr>
            <a:endParaRPr lang="es-ES_tradnl" u="sng" dirty="0"/>
          </a:p>
          <a:p>
            <a:pPr>
              <a:buNone/>
            </a:pPr>
            <a:r>
              <a:rPr lang="es-ES_tradnl" u="sng" dirty="0"/>
              <a:t> 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561494" y="1798983"/>
            <a:ext cx="4726125" cy="381158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es-ES_tradnl" b="1" dirty="0"/>
          </a:p>
          <a:p>
            <a:r>
              <a:rPr lang="es-ES_tradnl" sz="2000" dirty="0">
                <a:latin typeface="Arial Narrow" panose="020B0606020202030204" pitchFamily="34" charset="0"/>
              </a:rPr>
              <a:t> [ICE 2011] </a:t>
            </a:r>
            <a:r>
              <a:rPr lang="es-ES_tradnl" sz="2400" dirty="0">
                <a:latin typeface="Arial Narrow" panose="020B0606020202030204" pitchFamily="34" charset="0"/>
              </a:rPr>
              <a:t>- Proyección Global</a:t>
            </a:r>
          </a:p>
          <a:p>
            <a:r>
              <a:rPr lang="es-ES_tradnl" sz="2000" dirty="0">
                <a:latin typeface="Arial Narrow" panose="020B0606020202030204" pitchFamily="34" charset="0"/>
              </a:rPr>
              <a:t> [ICE 2014] </a:t>
            </a:r>
            <a:r>
              <a:rPr lang="es-ES_tradnl" sz="2400" dirty="0">
                <a:latin typeface="Arial Narrow" panose="020B0606020202030204" pitchFamily="34" charset="0"/>
              </a:rPr>
              <a:t>- La Salida Digital</a:t>
            </a:r>
          </a:p>
          <a:p>
            <a:r>
              <a:rPr lang="es-ES_tradnl" sz="2000" dirty="0">
                <a:latin typeface="Arial Narrow" panose="020B0606020202030204" pitchFamily="34" charset="0"/>
              </a:rPr>
              <a:t> [ICE 2016] </a:t>
            </a:r>
            <a:r>
              <a:rPr lang="es-ES_tradnl" sz="2400" dirty="0">
                <a:latin typeface="Arial Narrow" panose="020B0606020202030204" pitchFamily="34" charset="0"/>
              </a:rPr>
              <a:t>- La Cultura como Motor   del 	     Cambio</a:t>
            </a:r>
          </a:p>
          <a:p>
            <a:r>
              <a:rPr lang="es-ES_tradnl" sz="2000" dirty="0">
                <a:latin typeface="Arial Narrow" panose="020B0606020202030204" pitchFamily="34" charset="0"/>
              </a:rPr>
              <a:t> [ICE 2017] </a:t>
            </a:r>
            <a:r>
              <a:rPr lang="es-ES_tradnl" sz="2400" dirty="0">
                <a:latin typeface="Arial Narrow" panose="020B0606020202030204" pitchFamily="34" charset="0"/>
              </a:rPr>
              <a:t>- Igualdad y Diversidad en la   	     Era Digital</a:t>
            </a:r>
          </a:p>
          <a:p>
            <a:r>
              <a:rPr lang="es-ES_tradnl" sz="2000" dirty="0">
                <a:latin typeface="Arial Narrow" panose="020B0606020202030204" pitchFamily="34" charset="0"/>
              </a:rPr>
              <a:t> [ICE 2018] </a:t>
            </a:r>
            <a:r>
              <a:rPr lang="es-ES_tradnl" sz="2400" dirty="0">
                <a:latin typeface="Arial Narrow" panose="020B0606020202030204" pitchFamily="34" charset="0"/>
              </a:rPr>
              <a:t>- España y el Espacio Cultural 	     Iberoamericano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2900" y="265733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La Cultura en España 2008-2019: </a:t>
            </a:r>
            <a:br>
              <a:rPr lang="es-ES_tradnl" b="1" dirty="0">
                <a:solidFill>
                  <a:srgbClr val="C00000"/>
                </a:solidFill>
              </a:rPr>
            </a:br>
            <a:r>
              <a:rPr lang="es-ES_tradnl" b="1" dirty="0">
                <a:solidFill>
                  <a:srgbClr val="C00000"/>
                </a:solidFill>
              </a:rPr>
              <a:t>“Una década perdida” </a:t>
            </a:r>
            <a:br>
              <a:rPr lang="es-ES_tradnl" u="sng" dirty="0"/>
            </a:b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3942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s-ES_tradnl" dirty="0"/>
              <a:t> </a:t>
            </a:r>
            <a:r>
              <a:rPr lang="es-ES_tradnl" dirty="0">
                <a:solidFill>
                  <a:srgbClr val="C00000"/>
                </a:solidFill>
              </a:rPr>
              <a:t>- </a:t>
            </a:r>
            <a:r>
              <a:rPr lang="es-ES_tradnl" dirty="0"/>
              <a:t>0, 3 % PIB Cultura , -0,2 % Propiedad  Intelectual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Facturación:13.298 (16.093/08)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Empresas: 118.000 (+7.000)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Empleo: 693.000 (-13.000)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(Mujer: De 38,47 a 39,1 %)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Gasto Hogar: de 910 a 718 E (del 3,1 al 2,7 %)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Gasto individuo: De 368 a 288 E</a:t>
            </a:r>
          </a:p>
          <a:p>
            <a:endParaRPr lang="es-ES_tradnl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7098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/>
              <a:t>POLITICAS PUBLICAS CULTURALES:</a:t>
            </a:r>
          </a:p>
          <a:p>
            <a:pPr marL="0" indent="0">
              <a:buNone/>
            </a:pPr>
            <a:r>
              <a:rPr lang="es-ES_tradnl" b="1" dirty="0"/>
              <a:t>* 7.090 (2008) a 4.800 ME (2016)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Admon Central: De 1.135 a 663ME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 err="1"/>
              <a:t>CC.AA</a:t>
            </a:r>
            <a:r>
              <a:rPr lang="es-ES_tradnl" dirty="0"/>
              <a:t>.: De 2.046 a 1.054 ME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Admon Local: De 3.886 a 3.083 ME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-"/>
            </a:pPr>
            <a:r>
              <a:rPr lang="es-ES_tradnl" dirty="0"/>
              <a:t>Gasto Local: Del 52 % (2000) al 64, 22 % (2016)  </a:t>
            </a:r>
          </a:p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366921" y="6176963"/>
            <a:ext cx="1130575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Estancamiento en la transición digital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687" y="47077"/>
            <a:ext cx="11814313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C00000"/>
                </a:solidFill>
              </a:rPr>
              <a:t>[ICE 2019] Cuatro décadas de Políticas Culturales Locales 1/2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u="sng" dirty="0"/>
              <a:t> Una revisión sistemática: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</a:t>
            </a:r>
            <a:r>
              <a:rPr lang="es-ES_tradnl" sz="3200" dirty="0" err="1"/>
              <a:t>Alfons</a:t>
            </a:r>
            <a:r>
              <a:rPr lang="es-ES_tradnl" sz="3200" dirty="0"/>
              <a:t> </a:t>
            </a:r>
            <a:r>
              <a:rPr lang="es-ES_tradnl" sz="3200" dirty="0" err="1"/>
              <a:t>Martinell</a:t>
            </a:r>
            <a:r>
              <a:rPr lang="es-ES_tradnl" sz="3200" dirty="0"/>
              <a:t>: Historia de los Municipios democráticos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Ramón Zallo: Desafíos  culturales locales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Luis Ben: Autonomía local 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Pau </a:t>
            </a:r>
            <a:r>
              <a:rPr lang="es-ES_tradnl" sz="3200" dirty="0" err="1"/>
              <a:t>Rausell</a:t>
            </a:r>
            <a:r>
              <a:rPr lang="es-ES_tradnl" sz="3200" dirty="0"/>
              <a:t>: Financiación sostenible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Juana Escudero: Papel motor de la FEMP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sz="3200" dirty="0"/>
              <a:t> Conclusión: “Bailar con las manos atadas”: sin competencias, sin financiación, sin reconocimiento   </a:t>
            </a:r>
          </a:p>
          <a:p>
            <a:endParaRPr lang="es-ES_tradnl" dirty="0"/>
          </a:p>
          <a:p>
            <a:pPr>
              <a:buNone/>
            </a:pPr>
            <a:endParaRPr lang="es-ES_tradnl" dirty="0"/>
          </a:p>
          <a:p>
            <a:endParaRPr lang="es-ES_tradnl" dirty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646723"/>
            <a:ext cx="5181600" cy="4351338"/>
          </a:xfrm>
        </p:spPr>
        <p:txBody>
          <a:bodyPr>
            <a:normAutofit/>
          </a:bodyPr>
          <a:lstStyle/>
          <a:p>
            <a:r>
              <a:rPr lang="es-ES_tradnl" dirty="0"/>
              <a:t>Papel axial, vital en la crisis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_tradnl" dirty="0"/>
              <a:t>Reconocimiento legal</a:t>
            </a:r>
          </a:p>
          <a:p>
            <a:r>
              <a:rPr lang="es-ES_tradnl" dirty="0"/>
              <a:t>Subsidiariedad entre niveles</a:t>
            </a:r>
          </a:p>
          <a:p>
            <a:r>
              <a:rPr lang="es-ES_tradnl" dirty="0"/>
              <a:t>Coordinación estatal</a:t>
            </a:r>
          </a:p>
          <a:p>
            <a:r>
              <a:rPr lang="es-ES_tradnl" dirty="0"/>
              <a:t>Cooperación entre ciudades </a:t>
            </a:r>
          </a:p>
          <a:p>
            <a:r>
              <a:rPr lang="es-ES_tradnl" dirty="0"/>
              <a:t>Financiación suficiente y sostenible</a:t>
            </a:r>
          </a:p>
          <a:p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1646723"/>
            <a:ext cx="5181600" cy="4351338"/>
          </a:xfrm>
        </p:spPr>
        <p:txBody>
          <a:bodyPr>
            <a:normAutofit/>
          </a:bodyPr>
          <a:lstStyle/>
          <a:p>
            <a:r>
              <a:rPr lang="es-ES_tradnl" dirty="0"/>
              <a:t>Diversificación</a:t>
            </a:r>
          </a:p>
          <a:p>
            <a:r>
              <a:rPr lang="es-ES_tradnl" dirty="0"/>
              <a:t>Responsabilidad Social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dirty="0"/>
              <a:t>Profesionalización, evaluación, eficacia</a:t>
            </a:r>
          </a:p>
          <a:p>
            <a:r>
              <a:rPr lang="es-ES_tradnl" dirty="0"/>
              <a:t>Promocionar la cultura de base</a:t>
            </a:r>
          </a:p>
          <a:p>
            <a:r>
              <a:rPr lang="es-ES_tradnl" dirty="0"/>
              <a:t>Potenciar el acceso a las NTIC</a:t>
            </a:r>
          </a:p>
          <a:p>
            <a:r>
              <a:rPr lang="es-ES_tradnl" dirty="0"/>
              <a:t>Planificación participativa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687" y="47077"/>
            <a:ext cx="11814313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C00000"/>
                </a:solidFill>
              </a:rPr>
              <a:t>[ICE 2019] Cuatro décadas de PLC: Propuestas 2/2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07164" y="5537042"/>
            <a:ext cx="1055535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u="sng" dirty="0"/>
              <a:t>CONCLUSIONES</a:t>
            </a:r>
            <a:r>
              <a:rPr lang="es-ES_tradnl" sz="2400" b="1" dirty="0"/>
              <a:t>: </a:t>
            </a:r>
          </a:p>
          <a:p>
            <a:pPr algn="ctr"/>
            <a:r>
              <a:rPr lang="es-ES_tradnl" sz="2400" b="1" dirty="0"/>
              <a:t>Las Políticas Culturales Locales como eje de una renovación de la acción pública</a:t>
            </a:r>
          </a:p>
          <a:p>
            <a:pPr algn="ctr"/>
            <a:endParaRPr lang="es-ES_tradnl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2492514" y="3002729"/>
            <a:ext cx="9394686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_tradnl" dirty="0">
              <a:sym typeface="Wingdings"/>
            </a:endParaRPr>
          </a:p>
          <a:p>
            <a:pPr marL="1169988" lvl="3" algn="l"/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  Cuatro décadas de Políticas Culturales locales </a:t>
            </a:r>
          </a:p>
          <a:p>
            <a:pPr marL="1169988" lvl="3" algn="l"/>
            <a:r>
              <a:rPr lang="es-ES_tradnl" sz="3200" dirty="0">
                <a:solidFill>
                  <a:srgbClr val="C00000"/>
                </a:solidFill>
                <a:sym typeface="Wingdings"/>
              </a:rPr>
              <a:t>  </a:t>
            </a:r>
            <a:r>
              <a:rPr lang="es-ES_tradnl" sz="3200" dirty="0">
                <a:solidFill>
                  <a:srgbClr val="C00000"/>
                </a:solidFill>
              </a:rPr>
              <a:t>Balance Cultural de España, 2019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663" t="16215" r="8696"/>
          <a:stretch/>
        </p:blipFill>
        <p:spPr>
          <a:xfrm rot="20224072">
            <a:off x="1037894" y="2783617"/>
            <a:ext cx="2067114" cy="265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012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627</Words>
  <Application>Microsoft Office PowerPoint</Application>
  <PresentationFormat>Panorámica</PresentationFormat>
  <Paragraphs>139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Segoe UI</vt:lpstr>
      <vt:lpstr>Segoe UI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[ICE] 2011-2019: 10 años de OBS (CC)</vt:lpstr>
      <vt:lpstr>La Cultura en España 2008-2019:  “Una década perdida”  </vt:lpstr>
      <vt:lpstr>[ICE 2019] Cuatro décadas de Políticas Culturales Locales 1/2</vt:lpstr>
      <vt:lpstr>[ICE 2019] Cuatro décadas de PLC: Propuestas 2/2</vt:lpstr>
      <vt:lpstr>Presentación de PowerPoint</vt:lpstr>
      <vt:lpstr>[ICE 2019]: Balance Cultural en España</vt:lpstr>
      <vt:lpstr>Presentación de PowerPoint</vt:lpstr>
      <vt:lpstr>Presentación de PowerPoint</vt:lpstr>
      <vt:lpstr>Presentación de PowerPoint</vt:lpstr>
      <vt:lpstr>Presentación de PowerPoint</vt:lpstr>
      <vt:lpstr>Reivindicaciones vigentes: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García Sedó</dc:creator>
  <cp:lastModifiedBy>Jose Ignacio Pastor</cp:lastModifiedBy>
  <cp:revision>87</cp:revision>
  <dcterms:created xsi:type="dcterms:W3CDTF">2019-07-15T15:49:19Z</dcterms:created>
  <dcterms:modified xsi:type="dcterms:W3CDTF">2019-07-17T21:04:32Z</dcterms:modified>
</cp:coreProperties>
</file>